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Merriweather" panose="020B0604020202020204" charset="-18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ce Benyák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5-23T19:07:09.487" idx="1">
    <p:pos x="2600" y="58"/>
    <p:text>itt azokra gondolok ami nekunk kihivas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f4c9e2f4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f4c9e2f4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f4c9e2f4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f4c9e2f4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f4c9e2f4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f4c9e2f41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fb09b75c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fb09b75c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fb09b7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fb09b7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fb09b75c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fb09b75c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fb09b75c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fb09b75c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fb09b75c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fb09b75c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fb09b75ca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fb09b75ca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f4c9e2f4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f4c9e2f4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f4c9e2f4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f4c9e2f4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f4c9e2f4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f4c9e2f4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f4c9e2f4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f4c9e2f4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f4c9e2f4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f4c9e2f4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f4c9e2f4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f4c9e2f4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f4c9e2f4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f4c9e2f4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f4c9e2f4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f4c9e2f4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Fraud detekció folyamatos tanulás bevezetésével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699" y="1878560"/>
            <a:ext cx="5486589" cy="1367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Klenk Botond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Benyák </a:t>
            </a:r>
            <a:r>
              <a:rPr lang="hu" dirty="0" smtClean="0"/>
              <a:t>Bence</a:t>
            </a:r>
          </a:p>
        </p:txBody>
      </p:sp>
      <p:sp>
        <p:nvSpPr>
          <p:cNvPr id="2" name="Szövegdoboz 1"/>
          <p:cNvSpPr txBox="1"/>
          <p:nvPr/>
        </p:nvSpPr>
        <p:spPr>
          <a:xfrm>
            <a:off x="4179179" y="4706680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hu-HU" sz="1800" i="1" u="sng" dirty="0">
                <a:solidFill>
                  <a:schemeClr val="bg1"/>
                </a:solidFill>
              </a:rPr>
              <a:t>https://</a:t>
            </a:r>
            <a:r>
              <a:rPr lang="hu-HU" sz="1800" i="1" u="sng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github.com/botondklenk/continual-fraud</a:t>
            </a:r>
            <a:endParaRPr lang="hu-HU" sz="1800" i="1" u="sng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 smtClean="0"/>
              <a:t>Időpontok </a:t>
            </a:r>
            <a:r>
              <a:rPr lang="hu" dirty="0"/>
              <a:t>Korrelációja</a:t>
            </a:r>
            <a:endParaRPr dirty="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113" y="79150"/>
            <a:ext cx="4729766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50" y="831174"/>
            <a:ext cx="8562892" cy="13449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7200" dirty="0" smtClean="0"/>
              <a:t>99</a:t>
            </a:r>
            <a:r>
              <a:rPr lang="hu" sz="7200" dirty="0" smtClean="0"/>
              <a:t>.42% Not Fraud</a:t>
            </a:r>
            <a:endParaRPr sz="7200" dirty="0"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50" y="2100450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sz="1600" b="1" dirty="0"/>
              <a:t>Kiegyensúlyozatlan adathalmaz</a:t>
            </a:r>
            <a:endParaRPr sz="1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Kihívások</a:t>
            </a:r>
            <a:endParaRPr dirty="0"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4085020" y="1602473"/>
            <a:ext cx="4860506" cy="1771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hu" sz="1800" b="1" dirty="0">
                <a:solidFill>
                  <a:schemeClr val="tx1"/>
                </a:solidFill>
              </a:rPr>
              <a:t>Kiegyensúlyozatlan adathalmaz</a:t>
            </a:r>
            <a:endParaRPr sz="1800" b="1" dirty="0">
              <a:solidFill>
                <a:schemeClr val="tx1"/>
              </a:solidFill>
            </a:endParaRPr>
          </a:p>
          <a:p>
            <a:r>
              <a:rPr lang="hu" sz="1800" b="1" dirty="0">
                <a:solidFill>
                  <a:schemeClr val="tx1"/>
                </a:solidFill>
              </a:rPr>
              <a:t>Katasztrofális felejtés</a:t>
            </a:r>
            <a:endParaRPr sz="1800" b="1" dirty="0">
              <a:solidFill>
                <a:schemeClr val="tx1"/>
              </a:solidFill>
            </a:endParaRPr>
          </a:p>
          <a:p>
            <a:r>
              <a:rPr lang="hu" sz="1800" b="1" dirty="0">
                <a:solidFill>
                  <a:schemeClr val="tx1"/>
                </a:solidFill>
              </a:rPr>
              <a:t>Hamis </a:t>
            </a:r>
            <a:r>
              <a:rPr lang="hu" sz="1800" b="1" dirty="0" smtClean="0">
                <a:solidFill>
                  <a:schemeClr val="tx1"/>
                </a:solidFill>
              </a:rPr>
              <a:t>pozitívok</a:t>
            </a:r>
            <a:endParaRPr lang="hu" sz="1800" b="1" dirty="0">
              <a:solidFill>
                <a:schemeClr val="tx1"/>
              </a:solidFill>
            </a:endParaRPr>
          </a:p>
          <a:p>
            <a:r>
              <a:rPr lang="hu" sz="1800" b="1" dirty="0">
                <a:solidFill>
                  <a:schemeClr val="tx1"/>
                </a:solidFill>
              </a:rPr>
              <a:t>K</a:t>
            </a:r>
            <a:r>
              <a:rPr lang="hu" sz="1800" b="1" dirty="0" smtClean="0">
                <a:solidFill>
                  <a:schemeClr val="tx1"/>
                </a:solidFill>
              </a:rPr>
              <a:t>evés </a:t>
            </a:r>
            <a:r>
              <a:rPr lang="hu" sz="1800" b="1" dirty="0">
                <a:solidFill>
                  <a:schemeClr val="tx1"/>
                </a:solidFill>
              </a:rPr>
              <a:t>publikus adat -&gt; generált adathalmaz</a:t>
            </a:r>
            <a:endParaRPr sz="1800" b="1" dirty="0">
              <a:solidFill>
                <a:schemeClr val="tx1"/>
              </a:solidFill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" y="1715384"/>
            <a:ext cx="3032189" cy="30321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Adatelőkészítés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69932" y="1382233"/>
            <a:ext cx="3820821" cy="314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 b="1" dirty="0"/>
              <a:t>Adatok előkészítése a tanításra</a:t>
            </a:r>
            <a:endParaRPr sz="1600" b="1" dirty="0"/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hu" dirty="0">
                <a:sym typeface="Arial"/>
              </a:rPr>
              <a:t>Felhasználni a data analízis által megfigyelt összefüggéseket</a:t>
            </a:r>
            <a:endParaRPr dirty="0">
              <a:sym typeface="Arial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hu" dirty="0">
                <a:sym typeface="Arial"/>
              </a:rPr>
              <a:t>Adathalmaz feldarabolása folyamatos tanulási módszerek alkalmazásához</a:t>
            </a:r>
            <a:endParaRPr dirty="0">
              <a:sym typeface="Arial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2"/>
          </p:nvPr>
        </p:nvSpPr>
        <p:spPr>
          <a:xfrm>
            <a:off x="4869712" y="1382233"/>
            <a:ext cx="4146698" cy="2407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Aft>
                <a:spcPts val="0"/>
              </a:spcAft>
              <a:buNone/>
            </a:pPr>
            <a:r>
              <a:rPr lang="hu" sz="1700" b="1" dirty="0"/>
              <a:t>SMOTE</a:t>
            </a:r>
            <a:endParaRPr b="1" dirty="0"/>
          </a:p>
          <a:p>
            <a:pPr marL="285750" indent="-285750">
              <a:lnSpc>
                <a:spcPct val="110000"/>
              </a:lnSpc>
            </a:pPr>
            <a:r>
              <a:rPr lang="hu" sz="1500" dirty="0"/>
              <a:t>Osztály kiegyensúlyozatlanság -&gt; Szintetikus adatgenerálás</a:t>
            </a:r>
            <a:endParaRPr sz="1500" dirty="0"/>
          </a:p>
          <a:p>
            <a:pPr marL="285750" indent="-285750">
              <a:lnSpc>
                <a:spcPct val="110000"/>
              </a:lnSpc>
            </a:pPr>
            <a:r>
              <a:rPr lang="hu" sz="1500" dirty="0"/>
              <a:t>K-legközelebbi szomszéd (K-Nearest Neighbors) algoritmust használ az interpolációhoz.</a:t>
            </a:r>
            <a:endParaRPr sz="1500" dirty="0"/>
          </a:p>
          <a:p>
            <a:pPr marL="163830" lvl="0" indent="0" algn="l" rtl="0">
              <a:lnSpc>
                <a:spcPct val="110000"/>
              </a:lnSpc>
              <a:spcAft>
                <a:spcPts val="0"/>
              </a:spcAft>
              <a:buClr>
                <a:srgbClr val="ECECEC"/>
              </a:buClr>
              <a:buSzPct val="100000"/>
              <a:buNone/>
            </a:pPr>
            <a:r>
              <a:rPr lang="hu" sz="1500" dirty="0" smtClean="0"/>
              <a:t>+ Javítja </a:t>
            </a:r>
            <a:r>
              <a:rPr lang="hu" sz="1500" dirty="0"/>
              <a:t>a modellek teljesítményét</a:t>
            </a:r>
            <a:endParaRPr sz="1500" dirty="0"/>
          </a:p>
          <a:p>
            <a:pPr marL="163830" lvl="0" indent="0" algn="l" rtl="0">
              <a:lnSpc>
                <a:spcPct val="110000"/>
              </a:lnSpc>
              <a:spcAft>
                <a:spcPts val="0"/>
              </a:spcAft>
              <a:buClr>
                <a:srgbClr val="ECECEC"/>
              </a:buClr>
              <a:buSzPct val="100000"/>
              <a:buNone/>
            </a:pPr>
            <a:r>
              <a:rPr lang="hu" sz="1500" dirty="0" smtClean="0"/>
              <a:t>-  Overfitting</a:t>
            </a:r>
            <a:r>
              <a:rPr lang="hu" sz="1500" dirty="0"/>
              <a:t>, zajos példányok generálása.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ECECEC"/>
              </a:solidFill>
              <a:highlight>
                <a:srgbClr val="212121"/>
              </a:highlight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94" y="3721395"/>
            <a:ext cx="4276516" cy="120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Modell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25" y="1385072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u" b="1" dirty="0"/>
              <a:t>Random </a:t>
            </a:r>
            <a:r>
              <a:rPr lang="hu" b="1" dirty="0" smtClean="0"/>
              <a:t>Forest Classifier</a:t>
            </a:r>
          </a:p>
          <a:p>
            <a:pPr marL="285750" indent="-285750">
              <a:spcAft>
                <a:spcPts val="1200"/>
              </a:spcAft>
            </a:pPr>
            <a:r>
              <a:rPr lang="hu" sz="1200" b="1" dirty="0" smtClean="0"/>
              <a:t>GridSearchCV</a:t>
            </a:r>
          </a:p>
          <a:p>
            <a:pPr marL="285750" indent="-285750">
              <a:spcAft>
                <a:spcPts val="1200"/>
              </a:spcAft>
            </a:pPr>
            <a:r>
              <a:rPr lang="hu" sz="1200" b="1" dirty="0"/>
              <a:t> </a:t>
            </a:r>
            <a:r>
              <a:rPr lang="hu" sz="1200" b="1" dirty="0" smtClean="0"/>
              <a:t>Sklearn pipeline</a:t>
            </a:r>
            <a:endParaRPr sz="1200" b="1" dirty="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8" y="843308"/>
            <a:ext cx="4966250" cy="310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311700" y="5156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Kiértéklés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>
                <a:solidFill>
                  <a:schemeClr val="tx1"/>
                </a:solidFill>
                <a:sym typeface="Arial"/>
              </a:rPr>
              <a:t>Confusion matrix 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438150" lvl="0" indent="-285750" algn="l" rtl="0">
              <a:spcBef>
                <a:spcPts val="1200"/>
              </a:spcBef>
              <a:spcAft>
                <a:spcPts val="0"/>
              </a:spcAft>
              <a:buClrTx/>
              <a:buSzPct val="97000"/>
              <a:buFont typeface="Arial" panose="020B0604020202020204" pitchFamily="34" charset="0"/>
              <a:buChar char="•"/>
            </a:pPr>
            <a:r>
              <a:rPr lang="hu" dirty="0">
                <a:solidFill>
                  <a:schemeClr val="tx1"/>
                </a:solidFill>
                <a:sym typeface="Arial"/>
              </a:rPr>
              <a:t>Accuracy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Tx/>
              <a:buSzPct val="97000"/>
              <a:buFont typeface="Arial" panose="020B0604020202020204" pitchFamily="34" charset="0"/>
              <a:buChar char="•"/>
            </a:pPr>
            <a:r>
              <a:rPr lang="hu" dirty="0">
                <a:solidFill>
                  <a:schemeClr val="tx1"/>
                </a:solidFill>
                <a:sym typeface="Arial"/>
              </a:rPr>
              <a:t>Precision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Tx/>
              <a:buSzPct val="97000"/>
              <a:buFont typeface="Arial" panose="020B0604020202020204" pitchFamily="34" charset="0"/>
              <a:buChar char="•"/>
            </a:pPr>
            <a:r>
              <a:rPr lang="hu" dirty="0">
                <a:solidFill>
                  <a:schemeClr val="tx1"/>
                </a:solidFill>
                <a:sym typeface="Arial"/>
              </a:rPr>
              <a:t>Recall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438150" lvl="0" indent="-285750" algn="l" rtl="0">
              <a:spcBef>
                <a:spcPts val="0"/>
              </a:spcBef>
              <a:spcAft>
                <a:spcPts val="0"/>
              </a:spcAft>
              <a:buClrTx/>
              <a:buSzPct val="97000"/>
              <a:buFont typeface="Arial" panose="020B0604020202020204" pitchFamily="34" charset="0"/>
              <a:buChar char="•"/>
            </a:pPr>
            <a:r>
              <a:rPr lang="hu" dirty="0">
                <a:solidFill>
                  <a:schemeClr val="tx1"/>
                </a:solidFill>
                <a:sym typeface="Arial"/>
              </a:rPr>
              <a:t>F1 Score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hu" b="1" dirty="0">
                <a:solidFill>
                  <a:schemeClr val="tx1"/>
                </a:solidFill>
                <a:sym typeface="Arial"/>
              </a:rPr>
              <a:t>Mivel a csalások aránya nagyon alacsony az adathalmazban, ezért a Precision és Recall metrikák (és a belőlük számolt F1 score) lesznek a legfontosabbak.</a:t>
            </a:r>
            <a:endParaRPr b="1" dirty="0">
              <a:solidFill>
                <a:schemeClr val="tx1"/>
              </a:solidFill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E6EDF3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518" y="1444912"/>
            <a:ext cx="4527602" cy="34835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Jobbra nyíl 1"/>
          <p:cNvSpPr/>
          <p:nvPr/>
        </p:nvSpPr>
        <p:spPr>
          <a:xfrm>
            <a:off x="1743740" y="1616149"/>
            <a:ext cx="318976" cy="191386"/>
          </a:xfrm>
          <a:prstGeom prst="rightArrow">
            <a:avLst>
              <a:gd name="adj1" fmla="val 4999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Continual Random Forest Classifier</a:t>
            </a: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 b="1" dirty="0">
                <a:solidFill>
                  <a:schemeClr val="tx1"/>
                </a:solidFill>
              </a:rPr>
              <a:t>RollingRF</a:t>
            </a:r>
            <a:endParaRPr b="1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hu" dirty="0">
                <a:solidFill>
                  <a:schemeClr val="tx1"/>
                </a:solidFill>
                <a:sym typeface="Arial"/>
              </a:rPr>
              <a:t>a már meglévő RandomForest fáiből és az új adatokon tanított RandomForest fáiból egy új fát hoztunk létre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hu" dirty="0">
                <a:solidFill>
                  <a:schemeClr val="tx1"/>
                </a:solidFill>
                <a:sym typeface="Arial"/>
              </a:rPr>
              <a:t>a</a:t>
            </a:r>
            <a:r>
              <a:rPr lang="hu" dirty="0" smtClean="0">
                <a:solidFill>
                  <a:schemeClr val="tx1"/>
                </a:solidFill>
                <a:sym typeface="Arial"/>
              </a:rPr>
              <a:t> </a:t>
            </a:r>
            <a:r>
              <a:rPr lang="hu" dirty="0">
                <a:solidFill>
                  <a:schemeClr val="tx1"/>
                </a:solidFill>
                <a:sym typeface="Arial"/>
              </a:rPr>
              <a:t>fák választásának arányát az adatmennyiség alapján választottuk</a:t>
            </a:r>
            <a:endParaRPr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600" b="1" dirty="0"/>
              <a:t>FeatureGenerator</a:t>
            </a:r>
            <a:endParaRPr b="1" dirty="0"/>
          </a:p>
          <a:p>
            <a:pPr marL="285750" indent="-285750">
              <a:spcBef>
                <a:spcPts val="1200"/>
              </a:spcBef>
            </a:pPr>
            <a:r>
              <a:rPr lang="hu" dirty="0">
                <a:solidFill>
                  <a:schemeClr val="tx1"/>
                </a:solidFill>
                <a:sym typeface="Arial"/>
              </a:rPr>
              <a:t>a már betanított fákból random tranzakciókat generálunk, a fa bejárásával</a:t>
            </a:r>
            <a:endParaRPr dirty="0">
              <a:solidFill>
                <a:schemeClr val="tx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hu" dirty="0">
                <a:solidFill>
                  <a:schemeClr val="tx1"/>
                </a:solidFill>
                <a:sym typeface="Arial"/>
              </a:rPr>
              <a:t>ú</a:t>
            </a:r>
            <a:r>
              <a:rPr lang="hu" dirty="0" smtClean="0">
                <a:solidFill>
                  <a:schemeClr val="tx1"/>
                </a:solidFill>
                <a:sym typeface="Arial"/>
              </a:rPr>
              <a:t>j </a:t>
            </a:r>
            <a:r>
              <a:rPr lang="hu" dirty="0">
                <a:solidFill>
                  <a:schemeClr val="tx1"/>
                </a:solidFill>
                <a:sym typeface="Arial"/>
              </a:rPr>
              <a:t>adatok esetén a generált tranzakciókat összefűzzük az új adathalmazzal és a generált értékeket megfelelőel súlyozzuk</a:t>
            </a:r>
            <a:endParaRPr dirty="0">
              <a:solidFill>
                <a:schemeClr val="tx1"/>
              </a:solidFill>
              <a:sym typeface="Arial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600" y="3341609"/>
            <a:ext cx="43815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000" b="1" dirty="0"/>
              <a:t>Eredmények</a:t>
            </a:r>
            <a:endParaRPr b="1" dirty="0"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0" y="245600"/>
            <a:ext cx="4248724" cy="36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825" y="1067400"/>
            <a:ext cx="4644924" cy="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825" y="2276550"/>
            <a:ext cx="4644926" cy="11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dirty="0"/>
              <a:t>Konklúzió</a:t>
            </a:r>
            <a:endParaRPr dirty="0"/>
          </a:p>
        </p:txBody>
      </p:sp>
      <p:sp>
        <p:nvSpPr>
          <p:cNvPr id="184" name="Google Shape;184;p30"/>
          <p:cNvSpPr txBox="1"/>
          <p:nvPr/>
        </p:nvSpPr>
        <p:spPr>
          <a:xfrm>
            <a:off x="615250" y="1976833"/>
            <a:ext cx="791206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Az adatelemzés segítségével tudtunk javítani a modellünk teljesítményén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Releváns szakirodalom is segítségünkre volt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 smtClean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h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folyamatos tanulás megvalósítása sok kihívással jár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Különösen kiegyensúlyozatlan adathalmazon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615250" y="3288600"/>
            <a:ext cx="54411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hu" sz="1600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További lehetséges feladatok:</a:t>
            </a:r>
            <a:endParaRPr sz="1600"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Más modellek kipróbálása (pl.: Gráf neurális háló)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Replay alapú folyamatos tanulás implementálása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Valós idejű feldolgozás és predikció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Fraud detekció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44675" y="1105785"/>
            <a:ext cx="4166400" cy="3493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72000" indent="-285750">
              <a:lnSpc>
                <a:spcPct val="120000"/>
              </a:lnSpc>
            </a:pPr>
            <a:r>
              <a:rPr lang="hu" sz="3700" b="1" dirty="0" smtClean="0">
                <a:sym typeface="Arial"/>
              </a:rPr>
              <a:t>Kártyacsalások</a:t>
            </a:r>
            <a:endParaRPr sz="3700" b="1" dirty="0"/>
          </a:p>
          <a:p>
            <a:pPr marL="72000" indent="-285750">
              <a:lnSpc>
                <a:spcPct val="120000"/>
              </a:lnSpc>
            </a:pPr>
            <a:r>
              <a:rPr lang="hu" sz="3700" b="1" dirty="0">
                <a:sym typeface="Arial"/>
              </a:rPr>
              <a:t>Banki műveletek</a:t>
            </a:r>
            <a:endParaRPr sz="3700" b="1" dirty="0">
              <a:sym typeface="Arial"/>
            </a:endParaRPr>
          </a:p>
          <a:p>
            <a:pPr marL="72000" indent="-285750">
              <a:lnSpc>
                <a:spcPct val="120000"/>
              </a:lnSpc>
            </a:pPr>
            <a:r>
              <a:rPr lang="hu" sz="3700" b="1" dirty="0">
                <a:sym typeface="Arial"/>
              </a:rPr>
              <a:t>Biztosítási Kárigények elemzése</a:t>
            </a:r>
            <a:endParaRPr sz="3700" b="1" dirty="0">
              <a:sym typeface="Arial"/>
            </a:endParaRPr>
          </a:p>
          <a:p>
            <a:pPr marL="72000" indent="-285750">
              <a:lnSpc>
                <a:spcPct val="120000"/>
              </a:lnSpc>
            </a:pPr>
            <a:r>
              <a:rPr lang="hu" sz="3700" b="1" dirty="0">
                <a:sym typeface="Arial"/>
              </a:rPr>
              <a:t>Orvosi számlázási csalások</a:t>
            </a:r>
            <a:endParaRPr sz="3700" b="1" dirty="0">
              <a:sym typeface="Arial"/>
            </a:endParaRPr>
          </a:p>
          <a:p>
            <a:pPr marL="72000" indent="-285750">
              <a:lnSpc>
                <a:spcPct val="120000"/>
              </a:lnSpc>
            </a:pPr>
            <a:endParaRPr sz="3700" dirty="0"/>
          </a:p>
          <a:p>
            <a:pPr marL="72000" indent="-285750">
              <a:lnSpc>
                <a:spcPct val="120000"/>
              </a:lnSpc>
            </a:pPr>
            <a:r>
              <a:rPr lang="hu" sz="3700" b="1" dirty="0" smtClean="0"/>
              <a:t>Módszerek:</a:t>
            </a:r>
          </a:p>
          <a:p>
            <a:pPr marL="529200" lvl="2" indent="-285750">
              <a:lnSpc>
                <a:spcPct val="120000"/>
              </a:lnSpc>
            </a:pPr>
            <a:r>
              <a:rPr lang="hu" sz="3700" b="1" dirty="0" smtClean="0"/>
              <a:t>Valós </a:t>
            </a:r>
            <a:r>
              <a:rPr lang="hu" sz="3700" b="1" dirty="0"/>
              <a:t>idejű detekció</a:t>
            </a:r>
            <a:endParaRPr sz="3700" b="1" dirty="0"/>
          </a:p>
          <a:p>
            <a:pPr marL="529200" lvl="2" indent="-285750">
              <a:lnSpc>
                <a:spcPct val="120000"/>
              </a:lnSpc>
            </a:pPr>
            <a:r>
              <a:rPr lang="hu" sz="3700" b="1" dirty="0">
                <a:sym typeface="Arial"/>
              </a:rPr>
              <a:t>Gépi tanulás és mesterséges intelligencia</a:t>
            </a:r>
            <a:endParaRPr sz="3700" b="1" dirty="0"/>
          </a:p>
          <a:p>
            <a:pPr marL="529200" lvl="2" indent="-285750">
              <a:lnSpc>
                <a:spcPct val="120000"/>
              </a:lnSpc>
            </a:pPr>
            <a:r>
              <a:rPr lang="hu" sz="3700" b="1" dirty="0">
                <a:sym typeface="Arial"/>
              </a:rPr>
              <a:t>Adatbányászat</a:t>
            </a:r>
            <a:endParaRPr sz="3700" b="1" dirty="0">
              <a:sym typeface="Arial"/>
            </a:endParaRPr>
          </a:p>
          <a:p>
            <a:pPr marL="529200" lvl="2" indent="-285750">
              <a:lnSpc>
                <a:spcPct val="120000"/>
              </a:lnSpc>
            </a:pPr>
            <a:r>
              <a:rPr lang="hu" sz="3700" b="1" dirty="0">
                <a:sym typeface="Arial"/>
              </a:rPr>
              <a:t>Szabályalapú rendszerek</a:t>
            </a:r>
            <a:endParaRPr sz="3700" b="1" dirty="0"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ECECEC"/>
              </a:solidFill>
              <a:highlight>
                <a:srgbClr val="212121"/>
              </a:highlight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242575"/>
            <a:ext cx="3251335" cy="18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zövegdoboz 1"/>
          <p:cNvSpPr txBox="1"/>
          <p:nvPr/>
        </p:nvSpPr>
        <p:spPr>
          <a:xfrm>
            <a:off x="4644675" y="389861"/>
            <a:ext cx="3031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hu-HU" sz="2800" b="1" dirty="0" smtClean="0">
                <a:solidFill>
                  <a:schemeClr val="tx1"/>
                </a:solidFill>
                <a:highlight>
                  <a:srgbClr val="FFFFFF"/>
                </a:highlight>
                <a:latin typeface="Roboto" panose="020B0604020202020204" charset="0"/>
                <a:ea typeface="Roboto" panose="020B0604020202020204" charset="0"/>
              </a:rPr>
              <a:t>Csalásmegelőzés</a:t>
            </a:r>
            <a:endParaRPr lang="hu-HU" sz="800" b="1" dirty="0">
              <a:solidFill>
                <a:schemeClr val="tx1"/>
              </a:solidFill>
              <a:highlight>
                <a:srgbClr val="212121"/>
              </a:highlight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Folyamatos tanulás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73074" y="1438650"/>
            <a:ext cx="3178199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hu" sz="1800" b="1" dirty="0">
                <a:solidFill>
                  <a:schemeClr val="bg1"/>
                </a:solidFill>
                <a:sym typeface="Arial"/>
              </a:rPr>
              <a:t>Adatfrissítés</a:t>
            </a:r>
            <a:endParaRPr sz="1800" b="1" dirty="0">
              <a:solidFill>
                <a:schemeClr val="bg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</a:pPr>
            <a:r>
              <a:rPr lang="hu" sz="1800" b="1" dirty="0">
                <a:solidFill>
                  <a:schemeClr val="bg1"/>
                </a:solidFill>
                <a:sym typeface="Arial"/>
              </a:rPr>
              <a:t>Adaptáció</a:t>
            </a:r>
            <a:endParaRPr sz="1800" b="1" dirty="0">
              <a:solidFill>
                <a:schemeClr val="bg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</a:pPr>
            <a:r>
              <a:rPr lang="hu" sz="1800" b="1" dirty="0">
                <a:solidFill>
                  <a:schemeClr val="bg1"/>
                </a:solidFill>
                <a:sym typeface="Arial"/>
              </a:rPr>
              <a:t>Erőforrás-hatékonyság</a:t>
            </a:r>
            <a:endParaRPr sz="1800" b="1" dirty="0">
              <a:solidFill>
                <a:schemeClr val="bg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hu" sz="1800" b="1" dirty="0">
                <a:solidFill>
                  <a:schemeClr val="bg1"/>
                </a:solidFill>
                <a:sym typeface="Arial"/>
              </a:rPr>
              <a:t>Általánosítás</a:t>
            </a:r>
            <a:endParaRPr sz="1800" b="1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l="30476" t="980" r="30339"/>
          <a:stretch/>
        </p:blipFill>
        <p:spPr>
          <a:xfrm>
            <a:off x="5251523" y="1755375"/>
            <a:ext cx="3123176" cy="30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648900" y="118500"/>
            <a:ext cx="41946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hu" sz="1400" dirty="0">
                <a:solidFill>
                  <a:schemeClr val="tx1"/>
                </a:solidFill>
                <a:sym typeface="Arial"/>
              </a:rPr>
              <a:t>Replay-alapú módszerek</a:t>
            </a:r>
            <a:endParaRPr sz="1400" dirty="0">
              <a:solidFill>
                <a:schemeClr val="tx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hu" sz="1400" dirty="0">
                <a:solidFill>
                  <a:schemeClr val="tx1"/>
                </a:solidFill>
                <a:sym typeface="Arial"/>
              </a:rPr>
              <a:t>Regularizációs módszerek</a:t>
            </a:r>
            <a:endParaRPr sz="1400" dirty="0">
              <a:solidFill>
                <a:schemeClr val="tx1"/>
              </a:solidFill>
              <a:sym typeface="Arial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hu" sz="1400" dirty="0">
                <a:solidFill>
                  <a:schemeClr val="tx1"/>
                </a:solidFill>
                <a:sym typeface="Arial"/>
              </a:rPr>
              <a:t>Dinamikus hálózati architektúrák</a:t>
            </a:r>
            <a:endParaRPr sz="1400" dirty="0">
              <a:solidFill>
                <a:schemeClr val="tx1"/>
              </a:solidFill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rgbClr val="E6EDF3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5156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Adathalmaz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698" y="1505700"/>
            <a:ext cx="4756487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400" dirty="0">
                <a:sym typeface="Arial"/>
              </a:rPr>
              <a:t>Kaggleről származó generált bankkártyás tranzakciók </a:t>
            </a:r>
            <a:endParaRPr sz="1400" dirty="0">
              <a:sym typeface="Arial"/>
            </a:endParaRPr>
          </a:p>
          <a:p>
            <a:pPr marL="171450" lvl="0" indent="-171450" algn="l" rtl="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400" dirty="0">
                <a:sym typeface="Arial"/>
              </a:rPr>
              <a:t>Oszlopok:</a:t>
            </a:r>
            <a:endParaRPr sz="1400" dirty="0">
              <a:sym typeface="Arial"/>
            </a:endParaRPr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Hitelkártyaszám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Kereskedő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Kategória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Összeg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Felhasználó adatai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Pozíció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Kereskedő pozíciója</a:t>
            </a:r>
            <a:endParaRPr sz="1200" dirty="0"/>
          </a:p>
          <a:p>
            <a:pPr marL="628650" lvl="1" indent="-1714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hu" sz="1200" dirty="0"/>
              <a:t>Időbélyeg</a:t>
            </a:r>
            <a:endParaRPr sz="1200" dirty="0"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l="4279" t="5669" r="1451"/>
          <a:stretch/>
        </p:blipFill>
        <p:spPr>
          <a:xfrm>
            <a:off x="3717908" y="2103759"/>
            <a:ext cx="4866299" cy="2844541"/>
          </a:xfrm>
          <a:prstGeom prst="rect">
            <a:avLst/>
          </a:prstGeom>
          <a:ln w="38100" cap="sq">
            <a:solidFill>
              <a:schemeClr val="tx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8112" y="149200"/>
            <a:ext cx="1628485" cy="990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Adathalmaz Analízis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650" y="2103900"/>
            <a:ext cx="2652350" cy="30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Időalapú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l="1459" t="5231" r="7664" b="5360"/>
          <a:stretch/>
        </p:blipFill>
        <p:spPr>
          <a:xfrm>
            <a:off x="97462" y="1070344"/>
            <a:ext cx="4444138" cy="231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4">
            <a:alphaModFix/>
          </a:blip>
          <a:srcRect l="1797" r="5494" b="5246"/>
          <a:stretch/>
        </p:blipFill>
        <p:spPr>
          <a:xfrm>
            <a:off x="4848447" y="903948"/>
            <a:ext cx="4104168" cy="247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Régiók alapján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00" y="137750"/>
            <a:ext cx="7140110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5" y="79125"/>
            <a:ext cx="4517518" cy="26498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Kategóriák alapján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4">
            <a:alphaModFix/>
          </a:blip>
          <a:srcRect l="1078" t="2053" r="3099" b="1177"/>
          <a:stretch/>
        </p:blipFill>
        <p:spPr>
          <a:xfrm>
            <a:off x="4338084" y="1443550"/>
            <a:ext cx="4805916" cy="286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Foglalkozás alapján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818" y="66604"/>
            <a:ext cx="6891130" cy="42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295</Words>
  <Application>Microsoft Office PowerPoint</Application>
  <PresentationFormat>Diavetítés a képernyőre (16:9 oldalarány)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Merriweather</vt:lpstr>
      <vt:lpstr>Arial</vt:lpstr>
      <vt:lpstr>Wingdings</vt:lpstr>
      <vt:lpstr>Roboto</vt:lpstr>
      <vt:lpstr>Paradigm</vt:lpstr>
      <vt:lpstr>Fraud detekció folyamatos tanulás bevezetésével</vt:lpstr>
      <vt:lpstr>Fraud detekció</vt:lpstr>
      <vt:lpstr>Folyamatos tanulás</vt:lpstr>
      <vt:lpstr>Adathalmaz</vt:lpstr>
      <vt:lpstr>Adathalmaz Analízis</vt:lpstr>
      <vt:lpstr>PowerPoint-bemutató</vt:lpstr>
      <vt:lpstr>PowerPoint-bemutató</vt:lpstr>
      <vt:lpstr>PowerPoint-bemutató</vt:lpstr>
      <vt:lpstr>PowerPoint-bemutató</vt:lpstr>
      <vt:lpstr>PowerPoint-bemutató</vt:lpstr>
      <vt:lpstr>99.42% Not Fraud</vt:lpstr>
      <vt:lpstr>Kihívások</vt:lpstr>
      <vt:lpstr>Adatelőkészítés</vt:lpstr>
      <vt:lpstr>Modell</vt:lpstr>
      <vt:lpstr>Kiértéklés</vt:lpstr>
      <vt:lpstr>Continual Random Forest Classifier</vt:lpstr>
      <vt:lpstr>PowerPoint-bemutató</vt:lpstr>
      <vt:lpstr>Konklúzió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detekció folyamatos tanulás bevezetésével</dc:title>
  <cp:lastModifiedBy>Bence Benyák</cp:lastModifiedBy>
  <cp:revision>5</cp:revision>
  <dcterms:modified xsi:type="dcterms:W3CDTF">2024-05-23T20:18:01Z</dcterms:modified>
</cp:coreProperties>
</file>